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sldIdLst>
    <p:sldId id="256" r:id="rId2"/>
    <p:sldId id="257" r:id="rId3"/>
    <p:sldId id="259" r:id="rId4"/>
    <p:sldId id="263" r:id="rId5"/>
    <p:sldId id="261" r:id="rId6"/>
    <p:sldId id="262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262"/>
    <p:restoredTop sz="96327"/>
  </p:normalViewPr>
  <p:slideViewPr>
    <p:cSldViewPr snapToGrid="0" snapToObjects="1">
      <p:cViewPr>
        <p:scale>
          <a:sx n="119" d="100"/>
          <a:sy n="119" d="100"/>
        </p:scale>
        <p:origin x="400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2.jpg>
</file>

<file path=ppt/media/image3.jpeg>
</file>

<file path=ppt/media/image4.jpe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0F8CF-692C-4963-8B5E-D1C0928CF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9612" y="1013984"/>
            <a:ext cx="7714388" cy="3260635"/>
          </a:xfrm>
        </p:spPr>
        <p:txBody>
          <a:bodyPr anchor="b"/>
          <a:lstStyle>
            <a:lvl1pPr algn="l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419655-1613-4CC0-BBE9-BD2CB2C3C7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9612" y="4848464"/>
            <a:ext cx="7714388" cy="1085849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7FFF-6BC4-4DF0-BC55-B2C3BFD8E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89830-A1B7-484B-832C-F64A558B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8F727-72C8-47A9-8E54-AD8459028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EED5540-64E5-4258-ABA4-753F07B71B38}"/>
              </a:ext>
            </a:extLst>
          </p:cNvPr>
          <p:cNvCxnSpPr>
            <a:cxnSpLocks/>
          </p:cNvCxnSpPr>
          <p:nvPr/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651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8A5DE-E5C6-4DB9-AD28-8F1EAC6F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63E08E-9B2D-4740-9AC6-D5E1CFB95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429566" y="2229957"/>
            <a:ext cx="9238434" cy="3866043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E3736-E8AA-4F58-9D3A-27050B287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95E84-15BC-478B-9DAB-15025867B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9D98F-E0A8-4254-A957-7F17811D0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41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DE70F5-2276-4F91-9FC2-8DA4B52881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4000" y="1467699"/>
            <a:ext cx="1758461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1856C5-C2FD-45E4-A631-AC06B5495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82312" y="1467699"/>
            <a:ext cx="7839379" cy="4628301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E336EA-B6DD-4115-9C67-79A24C866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A668B-1DAB-449C-9BA4-7B1572A2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6567E-119D-4C98-93FF-73A332803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295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870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80A128-A52A-402C-865B-1BF08D7F045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E900447-3778-4AB7-ACB3-7C2313FE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1745" y="1287554"/>
            <a:ext cx="8284963" cy="3113064"/>
          </a:xfrm>
        </p:spPr>
        <p:txBody>
          <a:bodyPr anchor="t"/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B910C9-BA3C-4D31-9C62-2C2408591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1744" y="4619707"/>
            <a:ext cx="7722256" cy="147629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42E8A-6B69-406B-A3DF-0A1B76832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665CF-4461-4BB8-8F3A-ED1CB1084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98B27-5EF3-49F4-B3CE-F3CF419AE0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739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3F3BA-5AD5-4F15-97B2-E4652D1D4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13411"/>
            <a:ext cx="9238434" cy="88959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997B8-1FD3-40E6-A486-256EB41DB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29566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83F4D8-AA9A-4AF7-86EA-E4D797B98C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5565"/>
            <a:ext cx="4495800" cy="396043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08823E-BC08-4810-9BFF-35D2EA2A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D2BFB-BB2C-4C4A-A6E1-DD223C2BE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D369B2-12F8-4583-8A7F-523C9A3EF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868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C717F-84B9-44BA-8DD6-680394AB1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79150"/>
            <a:ext cx="9238434" cy="8239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217D6-7448-4625-964F-5D82F65F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7" y="2013217"/>
            <a:ext cx="4495799" cy="704232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3A534C-0B54-4327-99C0-4F0019FD2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29567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9D4A63-0795-4B74-8C11-5FE794411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013215"/>
            <a:ext cx="4495800" cy="70423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00" b="0" cap="all" spc="3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D16F3-F747-441B-9854-27225954DE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48000"/>
            <a:ext cx="4495800" cy="3048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8168E2-6B97-486E-B0E4-4E7F5CDB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5D3E2B-2F4E-4347-A8E9-27EB7D0359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1FC4F5-6876-414E-9E30-84706A3F5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0D2F04-5474-46B9-B838-858CDF4AB2D2}"/>
              </a:ext>
            </a:extLst>
          </p:cNvPr>
          <p:cNvCxnSpPr>
            <a:cxnSpLocks/>
          </p:cNvCxnSpPr>
          <p:nvPr/>
        </p:nvCxnSpPr>
        <p:spPr>
          <a:xfrm>
            <a:off x="6270727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CADEE893-BE45-47F3-BCF0-02424B3503CC}"/>
              </a:ext>
            </a:extLst>
          </p:cNvPr>
          <p:cNvSpPr/>
          <p:nvPr/>
        </p:nvSpPr>
        <p:spPr>
          <a:xfrm>
            <a:off x="-1171838" y="4592406"/>
            <a:ext cx="808262" cy="38971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FB5178A-4501-4B56-8BF1-D083D7B021CE}"/>
              </a:ext>
            </a:extLst>
          </p:cNvPr>
          <p:cNvCxnSpPr>
            <a:cxnSpLocks/>
          </p:cNvCxnSpPr>
          <p:nvPr/>
        </p:nvCxnSpPr>
        <p:spPr>
          <a:xfrm>
            <a:off x="1524000" y="2876662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2479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52109C6-041C-42BA-B507-8EA298046E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7BF877-20DD-40F4-AEA8-E1B6D5350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7DC874-15B5-4338-B7D1-8E393AB4C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66BAE3-24C5-483F-9141-D860A265E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9AEEB4-66F8-4008-B616-804FB9D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803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46C975-8FFB-4A4B-9213-774EE3901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FBA744F-475D-4105-8E4A-025815549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3FA64C-7966-4D6F-88D7-4B89F2A1D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903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4ED5F-AB94-4DCF-8971-B8B2B55AF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740" y="1558944"/>
            <a:ext cx="3279689" cy="1864196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EE4CB-68CF-4BF3-A891-8277AFD13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0"/>
            <a:ext cx="5333999" cy="5334000"/>
          </a:xfrm>
        </p:spPr>
        <p:txBody>
          <a:bodyPr anchor="ctr"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92E72-B66D-40EE-B182-5585382A6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43741" y="3649682"/>
            <a:ext cx="3233096" cy="1933605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73B694-B050-45F3-AE6F-A86A129F1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8AE423-9CA5-46B3-96B1-7586AD020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B973D-F1F7-47BC-996D-6100B7C8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3370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9949-4A1F-4DA9-9B75-A6180F954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543" y="1383126"/>
            <a:ext cx="3289886" cy="2045874"/>
          </a:xfrm>
        </p:spPr>
        <p:txBody>
          <a:bodyPr anchor="b"/>
          <a:lstStyle>
            <a:lvl1pPr algn="r"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A8D794-C670-4569-93D9-0FF8B35AA7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1" y="762000"/>
            <a:ext cx="5333999" cy="5334000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2486F6-AE67-4B34-B8E2-0B7576DC2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433544" y="3649682"/>
            <a:ext cx="3243292" cy="1684317"/>
          </a:xfrm>
        </p:spPr>
        <p:txBody>
          <a:bodyPr/>
          <a:lstStyle>
            <a:lvl1pPr marL="0" indent="0" algn="r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98B11C-BB63-49A6-B488-29D4FBF8E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12/1/21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B9166-6D36-4F0A-9ADD-33D49A0C3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22B8F-7760-41B3-9053-DD90255B9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7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84152A-7FE0-4708-B7C1-DBEC8F133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1621"/>
            <a:ext cx="9238434" cy="86138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1AB53-BAF9-439D-9451-47193CF2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29566" y="2285999"/>
            <a:ext cx="9238434" cy="3810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96D9F-562A-496F-A530-A561994DC5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1087" y="4891318"/>
            <a:ext cx="26732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fld id="{3C2B07E4-CDF9-4C88-A2F3-04620E58224D}" type="datetimeFigureOut">
              <a:rPr lang="en-US" smtClean="0"/>
              <a:pPr/>
              <a:t>12/1/21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060FE-AAC3-4FAE-9EB4-BCAE72D956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73021" y="1609893"/>
            <a:ext cx="2669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7EDB2-8F31-42FA-B253-62D2414663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908" y="3219853"/>
            <a:ext cx="629653" cy="4298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fld id="{EFE71E98-A417-4ECC-ACEB-C0490C20DB0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6601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8" r:id="rId6"/>
    <p:sldLayoutId id="2147483733" r:id="rId7"/>
    <p:sldLayoutId id="2147483734" r:id="rId8"/>
    <p:sldLayoutId id="2147483735" r:id="rId9"/>
    <p:sldLayoutId id="2147483737" r:id="rId10"/>
    <p:sldLayoutId id="2147483736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6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130000"/>
        </a:lnSpc>
        <a:spcBef>
          <a:spcPts val="1000"/>
        </a:spcBef>
        <a:buSzPct val="8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466344" indent="0" algn="l" defTabSz="914400" rtl="0" eaLnBrk="1" latinLnBrk="0" hangingPunct="1">
        <a:lnSpc>
          <a:spcPct val="130000"/>
        </a:lnSpc>
        <a:spcBef>
          <a:spcPts val="500"/>
        </a:spcBef>
        <a:buSzPct val="85000"/>
        <a:buFontTx/>
        <a:buNone/>
        <a:defRPr sz="12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640080" indent="-182880" algn="l" defTabSz="914400" rtl="0" eaLnBrk="1" latinLnBrk="0" hangingPunct="1">
        <a:lnSpc>
          <a:spcPct val="130000"/>
        </a:lnSpc>
        <a:spcBef>
          <a:spcPts val="500"/>
        </a:spcBef>
        <a:buSzPct val="8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brown-wooden-chess-piece-set-2323562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588370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wooden-chess-pieces-on-a-chess-board-4576322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icture containing chessman, indoor&#10;&#10;Description automatically generated">
            <a:extLst>
              <a:ext uri="{FF2B5EF4-FFF2-40B4-BE49-F238E27FC236}">
                <a16:creationId xmlns:a16="http://schemas.microsoft.com/office/drawing/2014/main" id="{29E0AA24-C4C6-A44D-9116-D86D8C4F7B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1126" b="462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898FA35-B55D-44B7-9A7D-57C57A4A6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1524000"/>
            <a:ext cx="9144000" cy="381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047F56-CDF5-3A47-BA27-CD836DDC1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0" y="2320213"/>
            <a:ext cx="6095999" cy="1317493"/>
          </a:xfrm>
        </p:spPr>
        <p:txBody>
          <a:bodyPr anchor="b">
            <a:normAutofit/>
          </a:bodyPr>
          <a:lstStyle/>
          <a:p>
            <a:pPr algn="ctr"/>
            <a:r>
              <a:rPr lang="en-US" dirty="0"/>
              <a:t>Teaching Chess from scratch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9A2B71-986A-4343-B3FD-AED3D32A96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02654" y="4249360"/>
            <a:ext cx="6041346" cy="688369"/>
          </a:xfrm>
        </p:spPr>
        <p:txBody>
          <a:bodyPr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sz="1300" dirty="0"/>
              <a:t>Project for Scientific Programming in Python</a:t>
            </a:r>
          </a:p>
          <a:p>
            <a:pPr algn="ctr">
              <a:lnSpc>
                <a:spcPct val="120000"/>
              </a:lnSpc>
            </a:pPr>
            <a:r>
              <a:rPr lang="en-US" sz="1300" dirty="0"/>
              <a:t>By Ellis Lunnon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0422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68301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BCCA1F03-1978-4993-9625-ECC9A327C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object, chessman, indoor, black&#10;&#10;Description automatically generated">
            <a:extLst>
              <a:ext uri="{FF2B5EF4-FFF2-40B4-BE49-F238E27FC236}">
                <a16:creationId xmlns:a16="http://schemas.microsoft.com/office/drawing/2014/main" id="{02FC298E-6D8F-704A-9DE7-10391B3165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1DF5ECF7-5D31-4B53-8384-8D36C1065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1" y="762000"/>
            <a:ext cx="10668000" cy="5334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BE9BE-48D1-EB4E-B94D-75EA76C2B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5" y="1524000"/>
            <a:ext cx="3337113" cy="381000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Project Overview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9A15DEB-2A00-DF44-A5F5-5DE66B95D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5334000" cy="3810001"/>
          </a:xfrm>
        </p:spPr>
        <p:txBody>
          <a:bodyPr anchor="ctr">
            <a:normAutofit/>
          </a:bodyPr>
          <a:lstStyle/>
          <a:p>
            <a:pPr lvl="0"/>
            <a:r>
              <a:rPr lang="en-US" sz="1700" dirty="0"/>
              <a:t>Understand if a machine can be taught the rules of chess based only off the moves it can make and the position of its pieces</a:t>
            </a:r>
          </a:p>
          <a:p>
            <a:pPr lvl="0"/>
            <a:r>
              <a:rPr lang="en-US" sz="1700" dirty="0"/>
              <a:t>Be able to visualize what is understood by a given model, and what behavior is more difficult to define</a:t>
            </a:r>
          </a:p>
          <a:p>
            <a:pPr lvl="0"/>
            <a:r>
              <a:rPr lang="en-GB" sz="1700" dirty="0"/>
              <a:t>This requires a significant number of valid positions to learn from</a:t>
            </a:r>
          </a:p>
          <a:p>
            <a:pPr lvl="0"/>
            <a:r>
              <a:rPr lang="en-GB" sz="1700" dirty="0"/>
              <a:t>Millions of online chess games are publicly available, but they are not in a format compatible with this task</a:t>
            </a: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71651B35-D1F2-7746-B10B-D541A905EC61}"/>
              </a:ext>
            </a:extLst>
          </p:cNvPr>
          <p:cNvSpPr txBox="1">
            <a:spLocks/>
          </p:cNvSpPr>
          <p:nvPr/>
        </p:nvSpPr>
        <p:spPr>
          <a:xfrm>
            <a:off x="5528659" y="3182470"/>
            <a:ext cx="5334000" cy="38100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74320" indent="-27432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SzPct val="8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Tx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-18288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6344" indent="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Tx/>
              <a:buNone/>
              <a:defRPr sz="12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40080" indent="-18288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SzPct val="85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176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CCA1F03-1978-4993-9625-ECC9A327C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picture containing object, chessman, indoor, square&#10;&#10;Description automatically generated">
            <a:extLst>
              <a:ext uri="{FF2B5EF4-FFF2-40B4-BE49-F238E27FC236}">
                <a16:creationId xmlns:a16="http://schemas.microsoft.com/office/drawing/2014/main" id="{903415BF-3A32-1A47-B13C-40945CF994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8567" b="7163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DF5ECF7-5D31-4B53-8384-8D36C1065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1" y="762000"/>
            <a:ext cx="10668000" cy="5334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BE9BE-48D1-EB4E-B94D-75EA76C2B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5" y="1524000"/>
            <a:ext cx="3337113" cy="3810000"/>
          </a:xfrm>
        </p:spPr>
        <p:txBody>
          <a:bodyPr anchor="ctr">
            <a:normAutofit/>
          </a:bodyPr>
          <a:lstStyle/>
          <a:p>
            <a:pPr algn="r"/>
            <a:r>
              <a:rPr lang="en-US" sz="2400" dirty="0"/>
              <a:t>Chess library implementation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D20F4D90-260A-8549-9B33-3E906E68CD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5334000" cy="3810001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The code for this module uses only functions in the Python standard library</a:t>
            </a:r>
          </a:p>
          <a:p>
            <a:pPr lvl="0"/>
            <a:r>
              <a:rPr lang="en-US" dirty="0"/>
              <a:t>Based on a hierarchical object-oriented design</a:t>
            </a:r>
          </a:p>
          <a:p>
            <a:pPr lvl="0"/>
            <a:r>
              <a:rPr lang="en-US" dirty="0"/>
              <a:t>Currently works with (almost) all the rules of the game</a:t>
            </a:r>
          </a:p>
          <a:p>
            <a:pPr lvl="0"/>
            <a:r>
              <a:rPr lang="en-US" dirty="0"/>
              <a:t>Modular design to remove overhead when leveraging this code to make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9324614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CCA1F03-1978-4993-9625-ECC9A327C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03415BF-3A32-1A47-B13C-40945CF994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1DF5ECF7-5D31-4B53-8384-8D36C1065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1" y="762000"/>
            <a:ext cx="10668000" cy="5334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BE9BE-48D1-EB4E-B94D-75EA76C2B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5" y="1524000"/>
            <a:ext cx="3337113" cy="3810000"/>
          </a:xfrm>
        </p:spPr>
        <p:txBody>
          <a:bodyPr anchor="ctr">
            <a:normAutofit/>
          </a:bodyPr>
          <a:lstStyle/>
          <a:p>
            <a:pPr algn="r"/>
            <a:r>
              <a:rPr lang="en-US"/>
              <a:t>Generating Training 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C6B132C-FA10-E145-9E1E-A7F4E7FF1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1524000"/>
            <a:ext cx="5334000" cy="3810001"/>
          </a:xfrm>
        </p:spPr>
        <p:txBody>
          <a:bodyPr anchor="ctr">
            <a:normAutofit/>
          </a:bodyPr>
          <a:lstStyle/>
          <a:p>
            <a:pPr lvl="0"/>
            <a:r>
              <a:rPr lang="en-US" dirty="0" err="1"/>
              <a:t>Lichess.org</a:t>
            </a:r>
            <a:r>
              <a:rPr lang="en-US" dirty="0"/>
              <a:t> provides over 2.7 billion games under the creative commons license</a:t>
            </a:r>
          </a:p>
          <a:p>
            <a:pPr lvl="0"/>
            <a:r>
              <a:rPr lang="en-US" dirty="0"/>
              <a:t>One problem - this format isn't going to work well for this task</a:t>
            </a:r>
          </a:p>
          <a:p>
            <a:pPr lvl="0"/>
            <a:r>
              <a:rPr lang="en-US" dirty="0"/>
              <a:t>Using the library, it's possible to automate the conversion of entire games into single instances of the board</a:t>
            </a:r>
          </a:p>
          <a:p>
            <a:pPr lvl="0"/>
            <a:r>
              <a:rPr lang="en-US" dirty="0"/>
              <a:t>These boards can be used to model the input and output of the network</a:t>
            </a:r>
          </a:p>
        </p:txBody>
      </p:sp>
    </p:spTree>
    <p:extLst>
      <p:ext uri="{BB962C8B-B14F-4D97-AF65-F5344CB8AC3E}">
        <p14:creationId xmlns:p14="http://schemas.microsoft.com/office/powerpoint/2010/main" val="2431966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BCCA1F03-1978-4993-9625-ECC9A327C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Landscape with green rolling hills">
            <a:extLst>
              <a:ext uri="{FF2B5EF4-FFF2-40B4-BE49-F238E27FC236}">
                <a16:creationId xmlns:a16="http://schemas.microsoft.com/office/drawing/2014/main" id="{8908EF7A-23EB-5342-B426-2F0DA42890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98" b="12215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1DF5ECF7-5D31-4B53-8384-8D36C1065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1" y="762000"/>
            <a:ext cx="10668000" cy="5334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BE9BE-48D1-EB4E-B94D-75EA76C2B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5" y="1524000"/>
            <a:ext cx="3337113" cy="3810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/>
              <a:t>Learning a model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A8D56BF-04CB-B949-845A-837A386E972A}"/>
                  </a:ext>
                </a:extLst>
              </p:cNvPr>
              <p:cNvSpPr/>
              <p:nvPr/>
            </p:nvSpPr>
            <p:spPr>
              <a:xfrm>
                <a:off x="5334000" y="1524000"/>
                <a:ext cx="5334000" cy="3810001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/>
              <a:p>
                <a:pPr marL="285750" lvl="0" indent="-285750">
                  <a:lnSpc>
                    <a:spcPct val="130000"/>
                  </a:lnSpc>
                  <a:spcAft>
                    <a:spcPts val="600"/>
                  </a:spcAft>
                  <a:buSzPct val="85000"/>
                  <a:buFont typeface="Arial" panose="020B0604020202020204" pitchFamily="34" charset="0"/>
                  <a:buChar char="•"/>
                </a:pPr>
                <a:r>
                  <a:rPr lang="en-US" dirty="0"/>
                  <a:t>The model is currently a simple fully connected network with two hidden layers</a:t>
                </a:r>
              </a:p>
              <a:p>
                <a:pPr marL="285750" lvl="0" indent="-285750">
                  <a:lnSpc>
                    <a:spcPct val="130000"/>
                  </a:lnSpc>
                  <a:spcAft>
                    <a:spcPts val="600"/>
                  </a:spcAft>
                  <a:buSzPct val="85000"/>
                  <a:buFont typeface="Arial" panose="020B0604020202020204" pitchFamily="34" charset="0"/>
                  <a:buChar char="•"/>
                </a:pPr>
                <a:r>
                  <a:rPr lang="en-US" dirty="0"/>
                  <a:t>It takes a flattened </a:t>
                </a: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8 × 8</m:t>
                    </m:r>
                  </m:oMath>
                </a14:m>
                <a:r>
                  <a:rPr lang="en-US" dirty="0"/>
                  <a:t> vector of binary inputs</a:t>
                </a:r>
              </a:p>
              <a:p>
                <a:pPr marL="285750" lvl="0" indent="-285750">
                  <a:lnSpc>
                    <a:spcPct val="130000"/>
                  </a:lnSpc>
                  <a:spcAft>
                    <a:spcPts val="600"/>
                  </a:spcAft>
                  <a:buSzPct val="85000"/>
                  <a:buFont typeface="Arial" panose="020B0604020202020204" pitchFamily="34" charset="0"/>
                  <a:buChar char="•"/>
                </a:pPr>
                <a:r>
                  <a:rPr lang="en-US" dirty="0"/>
                  <a:t>For each square in the output the model predicts if that square is a valid move on the next turn</a:t>
                </a:r>
              </a:p>
              <a:p>
                <a:pPr marL="285750" lvl="0" indent="-285750">
                  <a:lnSpc>
                    <a:spcPct val="130000"/>
                  </a:lnSpc>
                  <a:spcAft>
                    <a:spcPts val="600"/>
                  </a:spcAft>
                  <a:buSzPct val="85000"/>
                  <a:buFont typeface="Arial" panose="020B0604020202020204" pitchFamily="34" charset="0"/>
                  <a:buChar char="•"/>
                </a:pPr>
                <a:r>
                  <a:rPr lang="en-US" dirty="0"/>
                  <a:t>Accuracy of the binarized model is currently </a:t>
                </a:r>
                <a14:m>
                  <m:oMath xmlns:m="http://schemas.openxmlformats.org/officeDocument/2006/math">
                    <m:r>
                      <a:rPr lang="en-US" b="0" i="1">
                        <a:latin typeface="Cambria Math" panose="02040503050406030204" pitchFamily="18" charset="0"/>
                      </a:rPr>
                      <m:t>≈70%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A8D56BF-04CB-B949-845A-837A386E972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000" y="1524000"/>
                <a:ext cx="5334000" cy="3810001"/>
              </a:xfrm>
              <a:prstGeom prst="rect">
                <a:avLst/>
              </a:prstGeom>
              <a:blipFill>
                <a:blip r:embed="rId3"/>
                <a:stretch>
                  <a:fillRect l="-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8085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CCA1F03-1978-4993-9625-ECC9A327C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ees game">
            <a:extLst>
              <a:ext uri="{FF2B5EF4-FFF2-40B4-BE49-F238E27FC236}">
                <a16:creationId xmlns:a16="http://schemas.microsoft.com/office/drawing/2014/main" id="{5F39245A-5F09-6744-9A52-3DF32320B2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DF5ECF7-5D31-4B53-8384-8D36C1065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1" y="762000"/>
            <a:ext cx="10668000" cy="5334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BE9BE-48D1-EB4E-B94D-75EA76C2B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5" y="1524000"/>
            <a:ext cx="3337113" cy="381000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Results and next steps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Content Placeholder 13">
                <a:extLst>
                  <a:ext uri="{FF2B5EF4-FFF2-40B4-BE49-F238E27FC236}">
                    <a16:creationId xmlns:a16="http://schemas.microsoft.com/office/drawing/2014/main" id="{AA71B97D-87BD-4B62-B64E-01903626CB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334000" y="1524000"/>
                <a:ext cx="5334000" cy="3810001"/>
              </a:xfrm>
            </p:spPr>
            <p:txBody>
              <a:bodyPr anchor="ctr">
                <a:normAutofit/>
              </a:bodyPr>
              <a:lstStyle/>
              <a:p>
                <a:r>
                  <a:rPr lang="en-US" dirty="0"/>
                  <a:t>The current iteration of the design can achieve approximately 70% accuracy on unseen testing examples when trained on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≈1000</m:t>
                    </m:r>
                  </m:oMath>
                </a14:m>
                <a:r>
                  <a:rPr lang="en-US" dirty="0"/>
                  <a:t> instances</a:t>
                </a:r>
              </a:p>
              <a:p>
                <a:r>
                  <a:rPr lang="en-US" dirty="0"/>
                  <a:t>The behavior of pieces which can travel the entire length of the board (Queens, Bishops, Rooks) is not well described in many cases</a:t>
                </a:r>
              </a:p>
              <a:p>
                <a:r>
                  <a:rPr lang="en-US" dirty="0"/>
                  <a:t>There is much more information in the training data than the model can currently extract</a:t>
                </a:r>
              </a:p>
            </p:txBody>
          </p:sp>
        </mc:Choice>
        <mc:Fallback>
          <p:sp>
            <p:nvSpPr>
              <p:cNvPr id="14" name="Content Placeholder 13">
                <a:extLst>
                  <a:ext uri="{FF2B5EF4-FFF2-40B4-BE49-F238E27FC236}">
                    <a16:creationId xmlns:a16="http://schemas.microsoft.com/office/drawing/2014/main" id="{AA71B97D-87BD-4B62-B64E-01903626CB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334000" y="1524000"/>
                <a:ext cx="5334000" cy="3810001"/>
              </a:xfrm>
              <a:blipFill>
                <a:blip r:embed="rId3"/>
                <a:stretch>
                  <a:fillRect l="-475" r="-4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3776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CCA1F03-1978-4993-9625-ECC9A327C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ees game">
            <a:extLst>
              <a:ext uri="{FF2B5EF4-FFF2-40B4-BE49-F238E27FC236}">
                <a16:creationId xmlns:a16="http://schemas.microsoft.com/office/drawing/2014/main" id="{5F39245A-5F09-6744-9A52-3DF32320B2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DF5ECF7-5D31-4B53-8384-8D36C1065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1" y="762000"/>
            <a:ext cx="10668000" cy="5334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BE9BE-48D1-EB4E-B94D-75EA76C2B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5" y="1524000"/>
            <a:ext cx="3337113" cy="3810000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Results and next steps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163C07E-255C-7C4D-A8AC-4FFAF000AEC4}"/>
              </a:ext>
            </a:extLst>
          </p:cNvPr>
          <p:cNvGrpSpPr/>
          <p:nvPr/>
        </p:nvGrpSpPr>
        <p:grpSpPr>
          <a:xfrm>
            <a:off x="5503638" y="1371593"/>
            <a:ext cx="1861072" cy="1981255"/>
            <a:chOff x="5039061" y="1524000"/>
            <a:chExt cx="1861072" cy="1981255"/>
          </a:xfrm>
        </p:grpSpPr>
        <p:pic>
          <p:nvPicPr>
            <p:cNvPr id="8" name="Picture 7" descr="Target">
              <a:extLst>
                <a:ext uri="{FF2B5EF4-FFF2-40B4-BE49-F238E27FC236}">
                  <a16:creationId xmlns:a16="http://schemas.microsoft.com/office/drawing/2014/main" id="{41A46BE2-038E-954C-B266-3DBD13F24B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54421" y="1524000"/>
              <a:ext cx="1830593" cy="17404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7361E3A-927B-F841-8CE9-275512DE4394}"/>
                </a:ext>
              </a:extLst>
            </p:cNvPr>
            <p:cNvSpPr txBox="1"/>
            <p:nvPr/>
          </p:nvSpPr>
          <p:spPr>
            <a:xfrm>
              <a:off x="5039061" y="3243645"/>
              <a:ext cx="18610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/>
                <a:t>Fig 1. The networks target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6FE798E-4769-3F40-BFC1-301B50733FD0}"/>
              </a:ext>
            </a:extLst>
          </p:cNvPr>
          <p:cNvGrpSpPr/>
          <p:nvPr/>
        </p:nvGrpSpPr>
        <p:grpSpPr>
          <a:xfrm>
            <a:off x="8101670" y="1372390"/>
            <a:ext cx="2454659" cy="2002060"/>
            <a:chOff x="7303994" y="1524000"/>
            <a:chExt cx="2454659" cy="2002060"/>
          </a:xfrm>
        </p:grpSpPr>
        <p:pic>
          <p:nvPicPr>
            <p:cNvPr id="12" name="Picture 11" descr="Qr code, square&#10;&#10;Description automatically generated">
              <a:extLst>
                <a:ext uri="{FF2B5EF4-FFF2-40B4-BE49-F238E27FC236}">
                  <a16:creationId xmlns:a16="http://schemas.microsoft.com/office/drawing/2014/main" id="{7C62F030-C824-FB4E-B695-64CDCE5A5D1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303994" y="1524000"/>
              <a:ext cx="2454659" cy="1740450"/>
            </a:xfrm>
            <a:prstGeom prst="rect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DE672C85-A12F-4340-9268-6C08A53456BB}"/>
                </a:ext>
              </a:extLst>
            </p:cNvPr>
            <p:cNvSpPr txBox="1"/>
            <p:nvPr/>
          </p:nvSpPr>
          <p:spPr>
            <a:xfrm>
              <a:off x="7303995" y="3264450"/>
              <a:ext cx="18610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/>
                <a:t>Fig 2. The networks output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137C497-A5A9-284A-AC19-667B441F8C82}"/>
              </a:ext>
            </a:extLst>
          </p:cNvPr>
          <p:cNvGrpSpPr/>
          <p:nvPr/>
        </p:nvGrpSpPr>
        <p:grpSpPr>
          <a:xfrm>
            <a:off x="5518998" y="3756248"/>
            <a:ext cx="2133926" cy="2079003"/>
            <a:chOff x="5054301" y="3962441"/>
            <a:chExt cx="2133926" cy="2079003"/>
          </a:xfrm>
        </p:grpSpPr>
        <p:pic>
          <p:nvPicPr>
            <p:cNvPr id="23" name="Picture 22" descr="Chart, bar chart&#10;&#10;Description automatically generated">
              <a:extLst>
                <a:ext uri="{FF2B5EF4-FFF2-40B4-BE49-F238E27FC236}">
                  <a16:creationId xmlns:a16="http://schemas.microsoft.com/office/drawing/2014/main" id="{757F343D-1F00-464F-92CC-C6EAEB09C5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054301" y="3962441"/>
              <a:ext cx="1763197" cy="167637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F20C262-A9EA-8449-A2F2-8C5DC95A60B6}"/>
                </a:ext>
              </a:extLst>
            </p:cNvPr>
            <p:cNvSpPr txBox="1"/>
            <p:nvPr/>
          </p:nvSpPr>
          <p:spPr>
            <a:xfrm>
              <a:off x="5062155" y="5610557"/>
              <a:ext cx="212607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/>
                <a:t>Fig 3. The correct and incorrect predictions made by the network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1D77902-7CCF-B04E-A60E-A2A7B7EC6947}"/>
              </a:ext>
            </a:extLst>
          </p:cNvPr>
          <p:cNvGrpSpPr/>
          <p:nvPr/>
        </p:nvGrpSpPr>
        <p:grpSpPr>
          <a:xfrm>
            <a:off x="8101670" y="3756248"/>
            <a:ext cx="1861073" cy="2171337"/>
            <a:chOff x="7303994" y="3865870"/>
            <a:chExt cx="1861073" cy="2171337"/>
          </a:xfrm>
        </p:grpSpPr>
        <p:pic>
          <p:nvPicPr>
            <p:cNvPr id="20" name="Picture 19" descr="Chart, bar chart&#10;&#10;Description automatically generated">
              <a:extLst>
                <a:ext uri="{FF2B5EF4-FFF2-40B4-BE49-F238E27FC236}">
                  <a16:creationId xmlns:a16="http://schemas.microsoft.com/office/drawing/2014/main" id="{70446E9F-E542-FC45-BD70-0FFDA9C9AB9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03994" y="3865870"/>
              <a:ext cx="1830593" cy="1740450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FA8669D-BE47-BB43-91FE-5C8F68F6F4AD}"/>
                </a:ext>
              </a:extLst>
            </p:cNvPr>
            <p:cNvSpPr txBox="1"/>
            <p:nvPr/>
          </p:nvSpPr>
          <p:spPr>
            <a:xfrm>
              <a:off x="7303995" y="5606320"/>
              <a:ext cx="186107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/>
                <a:t>Fig 4. The networks output once binarized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30335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EED5540-64E5-4258-ABA4-753F07B71B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524000" y="457150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0760E4C7-47B8-4356-ABCA-CC9C79E2D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ees game">
            <a:extLst>
              <a:ext uri="{FF2B5EF4-FFF2-40B4-BE49-F238E27FC236}">
                <a16:creationId xmlns:a16="http://schemas.microsoft.com/office/drawing/2014/main" id="{5F39245A-5F09-6744-9A52-3DF32320B2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5749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898FA35-B55D-44B7-9A7D-57C57A4A64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1524000"/>
            <a:ext cx="9144000" cy="381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DBE9BE-48D1-EB4E-B94D-75EA76C2B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2320213"/>
            <a:ext cx="6095999" cy="13174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Thank you for listening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14C5C93-B9E9-4392-ADCF-ABF21209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10422" y="3960586"/>
            <a:ext cx="971155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854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ortalVTI">
  <a:themeElements>
    <a:clrScheme name="AnalogousFromLightSeedLeftStep">
      <a:dk1>
        <a:srgbClr val="000000"/>
      </a:dk1>
      <a:lt1>
        <a:srgbClr val="FFFFFF"/>
      </a:lt1>
      <a:dk2>
        <a:srgbClr val="243141"/>
      </a:dk2>
      <a:lt2>
        <a:srgbClr val="E8E7E2"/>
      </a:lt2>
      <a:accent1>
        <a:srgbClr val="949BC8"/>
      </a:accent1>
      <a:accent2>
        <a:srgbClr val="7D9FBC"/>
      </a:accent2>
      <a:accent3>
        <a:srgbClr val="81ACAE"/>
      </a:accent3>
      <a:accent4>
        <a:srgbClr val="74AE98"/>
      </a:accent4>
      <a:accent5>
        <a:srgbClr val="82AF8B"/>
      </a:accent5>
      <a:accent6>
        <a:srgbClr val="80AE74"/>
      </a:accent6>
      <a:hlink>
        <a:srgbClr val="8A8454"/>
      </a:hlink>
      <a:folHlink>
        <a:srgbClr val="7F7F7F"/>
      </a:folHlink>
    </a:clrScheme>
    <a:fontScheme name="Earth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rtalVTI" id="{0E0D5035-C7F2-4607-91F4-D5D5F886A15A}" vid="{EAFF3D8B-AC13-4E90-80A9-182200FBC86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365</Words>
  <Application>Microsoft Macintosh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Cambria Math</vt:lpstr>
      <vt:lpstr>Trade Gothic Next Cond</vt:lpstr>
      <vt:lpstr>Trade Gothic Next Light</vt:lpstr>
      <vt:lpstr>PortalVTI</vt:lpstr>
      <vt:lpstr>Teaching Chess from scratch</vt:lpstr>
      <vt:lpstr>Project Overview</vt:lpstr>
      <vt:lpstr>Chess library implementation</vt:lpstr>
      <vt:lpstr>Generating Training Data</vt:lpstr>
      <vt:lpstr>Learning a model</vt:lpstr>
      <vt:lpstr>Results and next steps</vt:lpstr>
      <vt:lpstr>Results and next steps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Chess from scratch</dc:title>
  <dc:creator>Ellis Lunnon</dc:creator>
  <cp:lastModifiedBy>Ellis Lunnon</cp:lastModifiedBy>
  <cp:revision>1</cp:revision>
  <dcterms:created xsi:type="dcterms:W3CDTF">2021-12-01T10:23:46Z</dcterms:created>
  <dcterms:modified xsi:type="dcterms:W3CDTF">2021-12-01T11:55:57Z</dcterms:modified>
</cp:coreProperties>
</file>

<file path=docProps/thumbnail.jpeg>
</file>